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8" r:id="rId2"/>
    <p:sldId id="260" r:id="rId3"/>
    <p:sldId id="261" r:id="rId4"/>
    <p:sldId id="257" r:id="rId5"/>
    <p:sldId id="262" r:id="rId6"/>
  </p:sldIdLst>
  <p:sldSz cx="12192000" cy="6858000"/>
  <p:notesSz cx="6858000" cy="9144000"/>
  <p:embeddedFontLst>
    <p:embeddedFont>
      <p:font typeface="BerlageBeursW04-Black" panose="020B0A04020201010104" pitchFamily="34" charset="77"/>
      <p:bold r:id="rId7"/>
    </p:embeddedFont>
    <p:embeddedFont>
      <p:font typeface="BerlageBeursW04-Light" panose="020B0504020201010104" pitchFamily="34" charset="77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36B"/>
    <a:srgbClr val="F2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4660"/>
  </p:normalViewPr>
  <p:slideViewPr>
    <p:cSldViewPr snapToGrid="0">
      <p:cViewPr varScale="1">
        <p:scale>
          <a:sx n="93" d="100"/>
          <a:sy n="93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-1"/>
            <a:ext cx="11353800" cy="6721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9" y="1312043"/>
            <a:ext cx="11031901" cy="4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2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112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grpSp>
        <p:nvGrpSpPr>
          <p:cNvPr id="8" name="Groep 7"/>
          <p:cNvGrpSpPr/>
          <p:nvPr userDrawn="1"/>
        </p:nvGrpSpPr>
        <p:grpSpPr>
          <a:xfrm rot="5400000">
            <a:off x="93760" y="4622906"/>
            <a:ext cx="1336479" cy="1146186"/>
            <a:chOff x="903288" y="590550"/>
            <a:chExt cx="1298575" cy="1074738"/>
          </a:xfrm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037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5169310"/>
            <a:ext cx="10515600" cy="920340"/>
          </a:xfrm>
        </p:spPr>
        <p:txBody>
          <a:bodyPr/>
          <a:lstStyle>
            <a:lvl1pPr marL="0" indent="0">
              <a:buNone/>
              <a:defRPr sz="2400">
                <a:solidFill>
                  <a:srgbClr val="8FC36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9017"/>
            <a:ext cx="10515600" cy="17897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23" y="-8868"/>
            <a:ext cx="3509754" cy="36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579940" y="984675"/>
            <a:ext cx="1077386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erlageBeursW04-Black" panose="020B0A04020201010104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Groep 9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27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80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58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7116" y="365125"/>
            <a:ext cx="8988271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39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54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51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36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410028" y="365125"/>
            <a:ext cx="8943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B13DE549-7DC8-4941-B306-77B438E3DE8B}" type="datetimeFigureOut">
              <a:rPr lang="nl-NL" smtClean="0"/>
              <a:pPr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6E808219-8F3E-4673-ADEF-BE2761FBFC15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64" name="Rechte verbindingslijn 63"/>
          <p:cNvCxnSpPr/>
          <p:nvPr userDrawn="1"/>
        </p:nvCxnSpPr>
        <p:spPr>
          <a:xfrm>
            <a:off x="579940" y="984675"/>
            <a:ext cx="18300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Rechte verbindingslijn 66"/>
          <p:cNvCxnSpPr/>
          <p:nvPr userDrawn="1"/>
        </p:nvCxnSpPr>
        <p:spPr>
          <a:xfrm>
            <a:off x="579940" y="1459939"/>
            <a:ext cx="10793121" cy="52171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2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7" r:id="rId2"/>
    <p:sldLayoutId id="2147483685" r:id="rId3"/>
    <p:sldLayoutId id="2147483686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rlageBeursW04-Black" panose="020B0A040202010101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44F67-BBE5-4F1F-BF0E-9A0A531D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307459"/>
            <a:ext cx="8943772" cy="1325563"/>
          </a:xfrm>
        </p:spPr>
        <p:txBody>
          <a:bodyPr>
            <a:normAutofit/>
          </a:bodyPr>
          <a:lstStyle/>
          <a:p>
            <a:r>
              <a:rPr lang="en-GB" sz="3600" dirty="0"/>
              <a:t>Amino acids are building blocks of HLA molecule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1F3EF-7860-4D03-B30F-5ADEF63D6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69909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HLA amino acid sequence can be numbered from beginning to end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HLA molecules can be compared on the level of individual amino acids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Amino acids are fixed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>
                <a:solidFill>
                  <a:schemeClr val="accent2"/>
                </a:solidFill>
              </a:rPr>
              <a:t>single surface exposed amino acid mismatch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/>
              <a:t>can already be sufficient to induce an antibody response</a:t>
            </a:r>
          </a:p>
          <a:p>
            <a:pPr marL="742950" lvl="1" indent="-285750"/>
            <a:r>
              <a:rPr lang="en-US" sz="1600" dirty="0"/>
              <a:t>Low epitope mismatch level do not guarantee low immunogenicity </a:t>
            </a:r>
          </a:p>
          <a:p>
            <a:endParaRPr lang="en-GB" sz="2000" dirty="0"/>
          </a:p>
        </p:txBody>
      </p:sp>
      <p:pic>
        <p:nvPicPr>
          <p:cNvPr id="4" name="Picture 2" descr="http://www.jimmunol.org/content/jimmunol/161/3/1406/F5.large.jpg">
            <a:extLst>
              <a:ext uri="{FF2B5EF4-FFF2-40B4-BE49-F238E27FC236}">
                <a16:creationId xmlns:a16="http://schemas.microsoft.com/office/drawing/2014/main" id="{18DD391C-49AC-4157-AD88-DD0A3781A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668" y="2241045"/>
            <a:ext cx="4212516" cy="31909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9117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8EEA4A-EC93-441B-BED6-8D8E546C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332173"/>
            <a:ext cx="8943772" cy="1325563"/>
          </a:xfrm>
        </p:spPr>
        <p:txBody>
          <a:bodyPr>
            <a:normAutofit/>
          </a:bodyPr>
          <a:lstStyle/>
          <a:p>
            <a:r>
              <a:rPr lang="nl-NL" sz="3600" dirty="0"/>
              <a:t>HLA </a:t>
            </a:r>
            <a:r>
              <a:rPr lang="nl-NL" sz="3600" dirty="0" err="1"/>
              <a:t>alleles</a:t>
            </a:r>
            <a:r>
              <a:rPr lang="nl-NL" sz="3600" dirty="0"/>
              <a:t> </a:t>
            </a:r>
            <a:r>
              <a:rPr lang="nl-NL" sz="3600" dirty="0" err="1"/>
              <a:t>included</a:t>
            </a:r>
            <a:r>
              <a:rPr lang="nl-NL" sz="3600" dirty="0"/>
              <a:t> in HLA-EMMA v1.06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44E0EA-EBE0-411C-9AA9-C585C623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HLA amino acid sequences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dirty="0"/>
              <a:t>All HLA alleles were extracted from the IPD-IMGT/HLA database v3.47 (n= 20.598)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HLA alleles are included up to second field typing resolution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HLA class I amino acid sequence positions: 1 to 275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GB" dirty="0"/>
              <a:t>HLA class II amino acid sequence positions: 1 to 226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000" b="1" dirty="0"/>
              <a:t>HLA typing input preferentially second field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dirty="0"/>
              <a:t>Non-expressed alleles indicated with 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dirty="0"/>
              <a:t>Option to convert serological typing to most likely second field (population based)</a:t>
            </a:r>
          </a:p>
          <a:p>
            <a:endParaRPr lang="nl-NL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20A29-8837-4285-B1BB-807B1F7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077" y="5772875"/>
            <a:ext cx="2062374" cy="7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35B1A-DA45-4C82-807A-CA7ECF45F999}"/>
              </a:ext>
            </a:extLst>
          </p:cNvPr>
          <p:cNvSpPr txBox="1"/>
          <p:nvPr/>
        </p:nvSpPr>
        <p:spPr>
          <a:xfrm>
            <a:off x="10508648" y="6492875"/>
            <a:ext cx="1405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Kramer </a:t>
            </a:r>
            <a:r>
              <a:rPr lang="en-US" sz="1000" i="1" dirty="0">
                <a:latin typeface="+mj-lt"/>
              </a:rPr>
              <a:t>et al.,</a:t>
            </a:r>
            <a:r>
              <a:rPr lang="en-US" sz="1000" dirty="0">
                <a:latin typeface="+mj-lt"/>
              </a:rPr>
              <a:t> HLA 2020</a:t>
            </a:r>
            <a:endParaRPr lang="en-GB" sz="1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01D0F-B73B-4D0D-85F9-5620EA1D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435" y="2921026"/>
            <a:ext cx="3661016" cy="14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261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F155-327C-437A-A7D2-E69B5D57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Definition of solvent accessible polymorphic amino acid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52CF2-3585-4B0F-A062-6D68388EB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924" cy="4351338"/>
          </a:xfrm>
        </p:spPr>
        <p:txBody>
          <a:bodyPr>
            <a:normAutofit fontScale="92500" lnSpcReduction="20000"/>
          </a:bodyPr>
          <a:lstStyle/>
          <a:p>
            <a:pPr marL="285750" lvl="1" indent="-285750">
              <a:lnSpc>
                <a:spcPct val="100000"/>
              </a:lnSpc>
            </a:pPr>
            <a:r>
              <a:rPr lang="en-GB" sz="2000" dirty="0"/>
              <a:t>HLA crystal structures were obtained from RSCB protein data bank</a:t>
            </a:r>
          </a:p>
          <a:p>
            <a:pPr marL="285750" lvl="1" indent="-285750">
              <a:lnSpc>
                <a:spcPct val="100000"/>
              </a:lnSpc>
            </a:pPr>
            <a:endParaRPr lang="en-GB" sz="2000" dirty="0"/>
          </a:p>
          <a:p>
            <a:pPr marL="285750" lvl="1" indent="-285750">
              <a:lnSpc>
                <a:spcPct val="100000"/>
              </a:lnSpc>
            </a:pPr>
            <a:r>
              <a:rPr lang="en-GB" sz="2000" dirty="0"/>
              <a:t>Open source tools (NetSurfP2.0 and Porter Pale4.0) were used to predict the </a:t>
            </a:r>
            <a:r>
              <a:rPr lang="en-GB" sz="2000" b="1" dirty="0">
                <a:solidFill>
                  <a:schemeClr val="accent2"/>
                </a:solidFill>
              </a:rPr>
              <a:t>relative solvent accessibility</a:t>
            </a:r>
            <a:r>
              <a:rPr lang="en-GB" sz="2000" dirty="0">
                <a:solidFill>
                  <a:schemeClr val="accent2"/>
                </a:solidFill>
              </a:rPr>
              <a:t> </a:t>
            </a:r>
            <a:r>
              <a:rPr lang="en-GB" sz="2000" dirty="0"/>
              <a:t>of each position</a:t>
            </a:r>
          </a:p>
          <a:p>
            <a:pPr marL="285750" lvl="1" indent="-285750">
              <a:lnSpc>
                <a:spcPct val="100000"/>
              </a:lnSpc>
            </a:pPr>
            <a:endParaRPr lang="en-GB" sz="2000" dirty="0"/>
          </a:p>
          <a:p>
            <a:pPr marL="285750" lvl="1" indent="-285750">
              <a:lnSpc>
                <a:spcPct val="100000"/>
              </a:lnSpc>
            </a:pPr>
            <a:r>
              <a:rPr lang="en-GB" sz="2000" b="1" kern="0" dirty="0"/>
              <a:t>Solvent accessible polymorphic positions</a:t>
            </a:r>
          </a:p>
          <a:p>
            <a:pPr marL="645750" lvl="2" indent="-285750">
              <a:lnSpc>
                <a:spcPct val="100000"/>
              </a:lnSpc>
            </a:pPr>
            <a:r>
              <a:rPr lang="en-GB" kern="0" dirty="0"/>
              <a:t>Position was defined as </a:t>
            </a:r>
            <a:r>
              <a:rPr lang="en-GB" b="1" kern="0" dirty="0">
                <a:solidFill>
                  <a:schemeClr val="accent2"/>
                </a:solidFill>
              </a:rPr>
              <a:t>solvent inaccessible</a:t>
            </a:r>
            <a:r>
              <a:rPr lang="en-GB" kern="0" dirty="0">
                <a:solidFill>
                  <a:schemeClr val="accent2"/>
                </a:solidFill>
              </a:rPr>
              <a:t> </a:t>
            </a:r>
            <a:r>
              <a:rPr lang="en-GB" kern="0" dirty="0"/>
              <a:t>if both tools predicted a relative solvent accessibility of lower than 25% for this position on all HLA structures of HLA locus</a:t>
            </a:r>
          </a:p>
          <a:p>
            <a:pPr marL="645750" lvl="2" indent="-285750">
              <a:lnSpc>
                <a:spcPct val="100000"/>
              </a:lnSpc>
            </a:pPr>
            <a:endParaRPr lang="en-GB" kern="0" dirty="0"/>
          </a:p>
          <a:p>
            <a:pPr marL="645750" lvl="2" indent="-285750">
              <a:lnSpc>
                <a:spcPct val="100000"/>
              </a:lnSpc>
            </a:pPr>
            <a:r>
              <a:rPr lang="en-GB" kern="0" dirty="0"/>
              <a:t>Polymorphic positions within locus based </a:t>
            </a:r>
            <a:r>
              <a:rPr lang="en-GB" kern="0" dirty="0">
                <a:solidFill>
                  <a:schemeClr val="accent2"/>
                </a:solidFill>
              </a:rPr>
              <a:t>on </a:t>
            </a:r>
            <a:r>
              <a:rPr lang="en-GB" b="1" kern="0" dirty="0">
                <a:solidFill>
                  <a:schemeClr val="accent2"/>
                </a:solidFill>
              </a:rPr>
              <a:t>all HLA alleles</a:t>
            </a:r>
            <a:r>
              <a:rPr lang="en-GB" b="1" kern="0" dirty="0">
                <a:solidFill>
                  <a:schemeClr val="tx2"/>
                </a:solidFill>
              </a:rPr>
              <a:t> </a:t>
            </a:r>
            <a:r>
              <a:rPr lang="en-GB" kern="0" dirty="0"/>
              <a:t>of that locus</a:t>
            </a:r>
          </a:p>
          <a:p>
            <a:pPr marL="285750" lvl="1" indent="-285750">
              <a:lnSpc>
                <a:spcPct val="100000"/>
              </a:lnSpc>
            </a:pPr>
            <a:endParaRPr lang="en-GB" sz="2800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9956A-767A-45D0-AF24-59764CE7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077" y="5772875"/>
            <a:ext cx="2062374" cy="7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D60A3-A50A-4E06-A14C-66001C8DE085}"/>
              </a:ext>
            </a:extLst>
          </p:cNvPr>
          <p:cNvSpPr txBox="1"/>
          <p:nvPr/>
        </p:nvSpPr>
        <p:spPr>
          <a:xfrm>
            <a:off x="10508648" y="6492875"/>
            <a:ext cx="1405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Kramer </a:t>
            </a:r>
            <a:r>
              <a:rPr lang="en-US" sz="1000" i="1" dirty="0">
                <a:latin typeface="+mj-lt"/>
              </a:rPr>
              <a:t>et al.,</a:t>
            </a:r>
            <a:r>
              <a:rPr lang="en-US" sz="1000" dirty="0">
                <a:latin typeface="+mj-lt"/>
              </a:rPr>
              <a:t> HLA 2020</a:t>
            </a:r>
            <a:endParaRPr lang="en-GB" sz="10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1B223-AF5E-431E-8E7E-A619A35F9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91"/>
          <a:stretch/>
        </p:blipFill>
        <p:spPr>
          <a:xfrm>
            <a:off x="7553487" y="2295986"/>
            <a:ext cx="349035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8EEA4A-EC93-441B-BED6-8D8E546C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332173"/>
            <a:ext cx="8943772" cy="1325563"/>
          </a:xfrm>
        </p:spPr>
        <p:txBody>
          <a:bodyPr>
            <a:normAutofit/>
          </a:bodyPr>
          <a:lstStyle/>
          <a:p>
            <a:r>
              <a:rPr lang="nl-NL" sz="3600" dirty="0" err="1"/>
              <a:t>Functionality</a:t>
            </a:r>
            <a:r>
              <a:rPr lang="nl-NL" sz="3600" dirty="0"/>
              <a:t> of HLA-EMMA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44E0EA-EBE0-411C-9AA9-C585C623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tool to perform compatibility analysis on </a:t>
            </a:r>
            <a:r>
              <a:rPr lang="en-US" sz="2000" b="1" dirty="0">
                <a:solidFill>
                  <a:schemeClr val="accent2"/>
                </a:solidFill>
              </a:rPr>
              <a:t>amino acid level </a:t>
            </a:r>
            <a:r>
              <a:rPr lang="en-US" sz="2000" dirty="0"/>
              <a:t>between donor and recipient with focus on solvent accessible amino acid mismatches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Analysis of </a:t>
            </a:r>
            <a:r>
              <a:rPr lang="en-US" sz="2000" b="1" dirty="0">
                <a:solidFill>
                  <a:schemeClr val="accent2"/>
                </a:solidFill>
              </a:rPr>
              <a:t>HLA class I and class II </a:t>
            </a:r>
            <a:r>
              <a:rPr lang="en-US" sz="2000" dirty="0"/>
              <a:t>simultaneously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Available for </a:t>
            </a:r>
            <a:r>
              <a:rPr lang="en-US" sz="2000" b="1" dirty="0">
                <a:solidFill>
                  <a:schemeClr val="accent2"/>
                </a:solidFill>
              </a:rPr>
              <a:t>all populations </a:t>
            </a:r>
            <a:r>
              <a:rPr lang="en-US" sz="2000" dirty="0"/>
              <a:t>by including all known HLA alleles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Applicable for analyses </a:t>
            </a:r>
            <a:r>
              <a:rPr lang="en-US" sz="2000" dirty="0">
                <a:solidFill>
                  <a:schemeClr val="accent2"/>
                </a:solidFill>
              </a:rPr>
              <a:t>of </a:t>
            </a:r>
            <a:r>
              <a:rPr lang="en-US" sz="2000" b="1" dirty="0">
                <a:solidFill>
                  <a:schemeClr val="accent2"/>
                </a:solidFill>
              </a:rPr>
              <a:t>large cohorts </a:t>
            </a:r>
            <a:r>
              <a:rPr lang="en-US" sz="2000" dirty="0"/>
              <a:t>by incorporating batch analysis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Providing both the number as well as the </a:t>
            </a:r>
            <a:r>
              <a:rPr lang="en-US" sz="2000" b="1" dirty="0">
                <a:solidFill>
                  <a:schemeClr val="accent2"/>
                </a:solidFill>
              </a:rPr>
              <a:t>position and type </a:t>
            </a:r>
            <a:r>
              <a:rPr lang="en-US" sz="2000" dirty="0"/>
              <a:t>of amino acid mismatches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b="1" dirty="0">
                <a:solidFill>
                  <a:schemeClr val="accent2"/>
                </a:solidFill>
              </a:rPr>
              <a:t>user-friendly</a:t>
            </a:r>
            <a:r>
              <a:rPr lang="en-US" sz="2000" dirty="0"/>
              <a:t> software program</a:t>
            </a:r>
          </a:p>
          <a:p>
            <a:endParaRPr lang="nl-N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20A29-8837-4285-B1BB-807B1F7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077" y="5772875"/>
            <a:ext cx="2062374" cy="7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35B1A-DA45-4C82-807A-CA7ECF45F999}"/>
              </a:ext>
            </a:extLst>
          </p:cNvPr>
          <p:cNvSpPr txBox="1"/>
          <p:nvPr/>
        </p:nvSpPr>
        <p:spPr>
          <a:xfrm>
            <a:off x="10508648" y="6492875"/>
            <a:ext cx="1405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Kramer </a:t>
            </a:r>
            <a:r>
              <a:rPr lang="en-US" sz="1000" i="1" dirty="0">
                <a:latin typeface="+mj-lt"/>
              </a:rPr>
              <a:t>et al.,</a:t>
            </a:r>
            <a:r>
              <a:rPr lang="en-US" sz="1000" dirty="0">
                <a:latin typeface="+mj-lt"/>
              </a:rPr>
              <a:t> HLA 2020</a:t>
            </a:r>
            <a:endParaRPr lang="en-GB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764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8EEA4A-EC93-441B-BED6-8D8E546C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332173"/>
            <a:ext cx="8943772" cy="1325563"/>
          </a:xfrm>
        </p:spPr>
        <p:txBody>
          <a:bodyPr>
            <a:normAutofit/>
          </a:bodyPr>
          <a:lstStyle/>
          <a:p>
            <a:r>
              <a:rPr lang="nl-NL" sz="3600" dirty="0" err="1"/>
              <a:t>Future</a:t>
            </a:r>
            <a:r>
              <a:rPr lang="nl-NL" sz="3600" dirty="0"/>
              <a:t> </a:t>
            </a:r>
            <a:r>
              <a:rPr lang="nl-NL" sz="3600" dirty="0" err="1"/>
              <a:t>functions</a:t>
            </a:r>
            <a:r>
              <a:rPr lang="nl-NL" sz="3600" dirty="0"/>
              <a:t> of HLA-EMMA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44E0EA-EBE0-411C-9AA9-C585C623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Defining </a:t>
            </a:r>
            <a:r>
              <a:rPr lang="en-US" sz="2000" b="1" dirty="0">
                <a:solidFill>
                  <a:schemeClr val="accent2"/>
                </a:solidFill>
              </a:rPr>
              <a:t>eplet </a:t>
            </a:r>
            <a:r>
              <a:rPr lang="en-US" sz="2000" dirty="0"/>
              <a:t>mismatches between recipient and donor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/>
            <a:r>
              <a:rPr lang="en-US" sz="2000" dirty="0"/>
              <a:t>Defining of eplets on </a:t>
            </a:r>
            <a:r>
              <a:rPr lang="en-US" sz="2000" b="1" dirty="0">
                <a:solidFill>
                  <a:schemeClr val="accent2"/>
                </a:solidFill>
              </a:rPr>
              <a:t>unacceptable</a:t>
            </a:r>
            <a:r>
              <a:rPr lang="en-US" sz="2000" dirty="0"/>
              <a:t> HLA molecules</a:t>
            </a:r>
          </a:p>
          <a:p>
            <a:pPr marL="285750" indent="-285750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Determining </a:t>
            </a:r>
            <a:r>
              <a:rPr lang="en-US" sz="2000" b="1" dirty="0">
                <a:solidFill>
                  <a:schemeClr val="accent2"/>
                </a:solidFill>
              </a:rPr>
              <a:t>stem cell </a:t>
            </a:r>
            <a:r>
              <a:rPr lang="en-US" sz="2000" dirty="0"/>
              <a:t>accessible amino acid mismatches between host vs graft and graft vs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nl-N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20A29-8837-4285-B1BB-807B1F73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077" y="5772875"/>
            <a:ext cx="2062374" cy="7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35B1A-DA45-4C82-807A-CA7ECF45F999}"/>
              </a:ext>
            </a:extLst>
          </p:cNvPr>
          <p:cNvSpPr txBox="1"/>
          <p:nvPr/>
        </p:nvSpPr>
        <p:spPr>
          <a:xfrm>
            <a:off x="10508648" y="6492875"/>
            <a:ext cx="1405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</a:rPr>
              <a:t>Kramer </a:t>
            </a:r>
            <a:r>
              <a:rPr lang="en-US" sz="1000" i="1" dirty="0">
                <a:latin typeface="+mj-lt"/>
              </a:rPr>
              <a:t>et al.,</a:t>
            </a:r>
            <a:r>
              <a:rPr lang="en-US" sz="1000" dirty="0">
                <a:latin typeface="+mj-lt"/>
              </a:rPr>
              <a:t> HLA 2020</a:t>
            </a:r>
            <a:endParaRPr lang="en-GB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749380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FI02022_slide_template.pptx" id="{1F2364E4-E5AB-475D-89F5-3AD23BBA2047}" vid="{9BAD9A90-9F95-41D0-A0E9-A98C0991993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359</Words>
  <Application>Microsoft Macintosh PowerPoint</Application>
  <PresentationFormat>Widescreen</PresentationFormat>
  <Paragraphs>51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 Light</vt:lpstr>
      <vt:lpstr>BerlageBeursW04-Light</vt:lpstr>
      <vt:lpstr>BerlageBeursW04-Black</vt:lpstr>
      <vt:lpstr>Calibri</vt:lpstr>
      <vt:lpstr>Arial</vt:lpstr>
      <vt:lpstr>Aangepast ontwerp</vt:lpstr>
      <vt:lpstr>Amino acids are building blocks of HLA molecule</vt:lpstr>
      <vt:lpstr>HLA alleles included in HLA-EMMA v1.06</vt:lpstr>
      <vt:lpstr>Definition of solvent accessible polymorphic amino acid positions</vt:lpstr>
      <vt:lpstr>Functionality of HLA-EMMA</vt:lpstr>
      <vt:lpstr>Future functions of HLA-EMMA</vt:lpstr>
    </vt:vector>
  </TitlesOfParts>
  <Company>UMC Utrecht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Spierings, H.T.</dc:creator>
  <cp:lastModifiedBy>Kesmir, C. (Can)</cp:lastModifiedBy>
  <cp:revision>41</cp:revision>
  <dcterms:created xsi:type="dcterms:W3CDTF">2020-10-30T10:38:04Z</dcterms:created>
  <dcterms:modified xsi:type="dcterms:W3CDTF">2022-05-10T13:48:04Z</dcterms:modified>
</cp:coreProperties>
</file>